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6DB537-B6CD-4B12-87C2-6253B9C6AF6E}">
  <a:tblStyle styleId="{A26DB537-B6CD-4B12-87C2-6253B9C6AF6E}" styleName="Table_٠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EBE7"/>
          </a:solidFill>
        </a:fill>
      </a:tcStyle>
    </a:wholeTbl>
    <a:band1H>
      <a:tcTxStyle/>
      <a:tcStyle>
        <a:fill>
          <a:solidFill>
            <a:srgbClr val="F6D4CC"/>
          </a:solidFill>
        </a:fill>
      </a:tcStyle>
    </a:band1H>
    <a:band2H>
      <a:tcTxStyle/>
    </a:band2H>
    <a:band1V>
      <a:tcTxStyle/>
      <a:tcStyle>
        <a:fill>
          <a:solidFill>
            <a:srgbClr val="F6D4CC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BEB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BEBE7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9" name="Google Shape;1039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0" name="Google Shape;1040;p2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7" name="Google Shape;1097;p11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8" name="Google Shape;1098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1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2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4" name="Google Shape;1104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1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4" name="Google Shape;1114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5" name="Google Shape;1115;p14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6" name="Google Shape;1116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1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1" name="Google Shape;1121;p15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1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127" name="Google Shape;1127;p16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3" name="Google Shape;1133;p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4" name="Google Shape;1134;p17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p1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1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0" name="Google Shape;1140;p1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1" name="Google Shape;1141;p1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2" name="Google Shape;1142;p1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3" name="Google Shape;1143;p18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1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9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0" name="Google Shape;1150;p1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0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4" name="Google Shape;1154;p2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8" name="Google Shape;1158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9" name="Google Shape;1159;p21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1" name="Google Shape;1161;p2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3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5" name="Google Shape;1165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6" name="Google Shape;1166;p22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2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2" name="Google Shape;1172;p23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4" name="Google Shape;1174;p2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8" name="Google Shape;1178;p24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2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90" name="Google Shape;1190;p26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2" name="Google Shape;1192;p2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7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7" name="Google Shape;1197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p2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1" name="Google Shape;1201;p2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2" name="Google Shape;1202;p28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3" name="Google Shape;1203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4" name="Google Shape;1204;p2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2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8" name="Google Shape;1208;p2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9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2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4" name="Google Shape;1214;p3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5" name="Google Shape;1215;p3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6" name="Google Shape;1216;p3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7" name="Google Shape;1217;p3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8" name="Google Shape;1218;p30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3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31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p3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2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p3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2" name="Google Shape;1052;p4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2" name="Google Shape;1232;p3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33" name="Google Shape;1233;p3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34" name="Google Shape;1234;p33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3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9" name="Google Shape;1239;p3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40" name="Google Shape;1240;p3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41" name="Google Shape;1241;p34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3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3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35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3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3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3" name="Google Shape;1253;p36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5" name="Google Shape;1255;p3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3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65" name="Google Shape;1265;p38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7" name="Google Shape;1267;p3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0" name="Google Shape;1270;p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1" name="Google Shape;1271;p39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2" name="Google Shape;1272;p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3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4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6" name="Google Shape;1276;p4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277" name="Google Shape;1277;p40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8" name="Google Shape;1278;p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p4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4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3" name="Google Shape;1283;p4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4" name="Google Shape;1284;p41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4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9" name="Google Shape;1289;p4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0" name="Google Shape;1290;p4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4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2" name="Google Shape;1292;p4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42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4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43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0" name="Google Shape;1300;p4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7" name="Google Shape;1057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5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4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4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4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4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8" name="Google Shape;1308;p4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09" name="Google Shape;1309;p45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0" name="Google Shape;1310;p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1" name="Google Shape;1311;p4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4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4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6" name="Google Shape;1316;p46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7" name="Google Shape;1317;p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8" name="Google Shape;1318;p4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4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2" name="Google Shape;1322;p47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3" name="Google Shape;1323;p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4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4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8" name="Google Shape;1328;p48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4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4" name="Google Shape;1064;p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5" name="Google Shape;1065;p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6" name="Google Shape;1066;p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7" name="Google Shape;1067;p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8" name="Google Shape;1068;p6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9" name="Google Shape;1069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7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8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9" name="Google Shape;1079;p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3" name="Google Shape;1083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4" name="Google Shape;1084;p9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5" name="Google Shape;1085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6" name="Google Shape;1086;p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9" name="Google Shape;1089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0" name="Google Shape;1090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1" name="Google Shape;1091;p10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3" name="Google Shape;1093;p1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3" name="Google Shape;1033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8" name="Google Shape;1108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3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0" name="Google Shape;1110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3" name="Google Shape;1183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25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2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8" name="Google Shape;1258;p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9" name="Google Shape;1259;p37"/>
          <p:cNvSpPr txBox="1"/>
          <p:nvPr>
            <p:ph idx="10" type="dt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0" name="Google Shape;1260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1" name="Google Shape;1261;p3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1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11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33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" name="Google Shape;1335;p49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49"/>
          <p:cNvSpPr/>
          <p:nvPr/>
        </p:nvSpPr>
        <p:spPr>
          <a:xfrm>
            <a:off x="2941982" y="993912"/>
            <a:ext cx="6818256" cy="4691304"/>
          </a:xfrm>
          <a:prstGeom prst="cloud">
            <a:avLst/>
          </a:prstGeom>
          <a:solidFill>
            <a:srgbClr val="F4BDD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اللهم إني استودعتك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ما قرأت وما حفظت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وما تعلمت فرده عند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حاجتي اليه انك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على كل شيء قدير</a:t>
            </a:r>
            <a:endParaRPr/>
          </a:p>
        </p:txBody>
      </p:sp>
      <p:pic>
        <p:nvPicPr>
          <p:cNvPr descr="صورة تحتوي على رسم, قصاصة فنية, رسوم متحركة, توضيح&#10;&#10;تم إنشاء الوصف تلقائياً" id="1337" name="Google Shape;13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89796" y="513343"/>
            <a:ext cx="4901299" cy="565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58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516" y="647290"/>
            <a:ext cx="9916910" cy="586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" name="Google Shape;1439;p59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59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41" name="Google Shape;144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972" y="644010"/>
            <a:ext cx="6676399" cy="250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59"/>
          <p:cNvSpPr txBox="1"/>
          <p:nvPr/>
        </p:nvSpPr>
        <p:spPr>
          <a:xfrm>
            <a:off x="2231571" y="3701962"/>
            <a:ext cx="8523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1- طرق مُعبدةٌ – لا مساكن أسمنتية – لا ماء ولا كهرباء </a:t>
            </a:r>
            <a:endParaRPr/>
          </a:p>
        </p:txBody>
      </p:sp>
      <p:sp>
        <p:nvSpPr>
          <p:cNvPr id="1443" name="Google Shape;1443;p59"/>
          <p:cNvSpPr txBox="1"/>
          <p:nvPr/>
        </p:nvSpPr>
        <p:spPr>
          <a:xfrm>
            <a:off x="2231571" y="4835176"/>
            <a:ext cx="8523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الكلمة</a:t>
            </a:r>
            <a:r>
              <a:rPr b="1" lang="ar-OM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 تعاضد ) </a:t>
            </a: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الجملة</a:t>
            </a:r>
            <a:r>
              <a:rPr b="1" lang="ar-OM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 التعاضد من صفات المسلمين )</a:t>
            </a:r>
            <a:endParaRPr/>
          </a:p>
        </p:txBody>
      </p:sp>
      <p:pic>
        <p:nvPicPr>
          <p:cNvPr descr="تصفيق GIF - تحميل ومشاركة علىPHONEKY" id="1444" name="Google Shape;144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92285" y="796687"/>
            <a:ext cx="4767943" cy="528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60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60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51" name="Google Shape;145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0675" y="747717"/>
            <a:ext cx="6859753" cy="53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60"/>
          <p:cNvSpPr txBox="1"/>
          <p:nvPr/>
        </p:nvSpPr>
        <p:spPr>
          <a:xfrm>
            <a:off x="4320177" y="5414159"/>
            <a:ext cx="1351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منعوتا</a:t>
            </a:r>
            <a:endParaRPr/>
          </a:p>
        </p:txBody>
      </p:sp>
      <p:pic>
        <p:nvPicPr>
          <p:cNvPr descr="تصفيق GIF - تحميل ومشاركة علىPHONEKY" id="1453" name="Google Shape;145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407232" y="263770"/>
            <a:ext cx="5083627" cy="563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8" name="Google Shape;1458;p61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61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60" name="Google Shape;146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534" y="593807"/>
            <a:ext cx="6807076" cy="5670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61"/>
          <p:cNvSpPr txBox="1"/>
          <p:nvPr/>
        </p:nvSpPr>
        <p:spPr>
          <a:xfrm>
            <a:off x="3124534" y="1785257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الماضي</a:t>
            </a:r>
            <a:endParaRPr/>
          </a:p>
        </p:txBody>
      </p:sp>
      <p:sp>
        <p:nvSpPr>
          <p:cNvPr id="1462" name="Google Shape;1462;p61"/>
          <p:cNvSpPr txBox="1"/>
          <p:nvPr/>
        </p:nvSpPr>
        <p:spPr>
          <a:xfrm>
            <a:off x="6389914" y="2671449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طُرق</a:t>
            </a:r>
            <a:endParaRPr/>
          </a:p>
        </p:txBody>
      </p:sp>
      <p:sp>
        <p:nvSpPr>
          <p:cNvPr id="1463" name="Google Shape;1463;p61"/>
          <p:cNvSpPr txBox="1"/>
          <p:nvPr/>
        </p:nvSpPr>
        <p:spPr>
          <a:xfrm>
            <a:off x="3124534" y="3561482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أسمنتية</a:t>
            </a:r>
            <a:endParaRPr/>
          </a:p>
        </p:txBody>
      </p:sp>
      <p:sp>
        <p:nvSpPr>
          <p:cNvPr id="1464" name="Google Shape;1464;p61"/>
          <p:cNvSpPr txBox="1"/>
          <p:nvPr/>
        </p:nvSpPr>
        <p:spPr>
          <a:xfrm>
            <a:off x="5824191" y="4467820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الأمهات</a:t>
            </a:r>
            <a:endParaRPr/>
          </a:p>
        </p:txBody>
      </p:sp>
      <p:sp>
        <p:nvSpPr>
          <p:cNvPr id="1465" name="Google Shape;1465;p61"/>
          <p:cNvSpPr txBox="1"/>
          <p:nvPr/>
        </p:nvSpPr>
        <p:spPr>
          <a:xfrm>
            <a:off x="5824191" y="5252145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الأباء</a:t>
            </a:r>
            <a:endParaRPr b="1"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61"/>
          <p:cNvSpPr txBox="1"/>
          <p:nvPr/>
        </p:nvSpPr>
        <p:spPr>
          <a:xfrm>
            <a:off x="3184239" y="5252145"/>
            <a:ext cx="215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الكادحين</a:t>
            </a:r>
            <a:endParaRPr/>
          </a:p>
        </p:txBody>
      </p:sp>
      <p:pic>
        <p:nvPicPr>
          <p:cNvPr descr="تصفيق GIF - تحميل ومشاركة علىPHONEKY" id="1467" name="Google Shape;1467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775997" y="939069"/>
            <a:ext cx="4096387" cy="45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62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62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74" name="Google Shape;147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141" y="811426"/>
            <a:ext cx="10013160" cy="414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62"/>
          <p:cNvSpPr txBox="1"/>
          <p:nvPr/>
        </p:nvSpPr>
        <p:spPr>
          <a:xfrm>
            <a:off x="8273143" y="1894114"/>
            <a:ext cx="181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نعت</a:t>
            </a:r>
            <a:endParaRPr/>
          </a:p>
        </p:txBody>
      </p:sp>
      <p:sp>
        <p:nvSpPr>
          <p:cNvPr id="1476" name="Google Shape;1476;p62"/>
          <p:cNvSpPr txBox="1"/>
          <p:nvPr/>
        </p:nvSpPr>
        <p:spPr>
          <a:xfrm>
            <a:off x="1355272" y="2540445"/>
            <a:ext cx="181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الصباح</a:t>
            </a:r>
            <a:endParaRPr/>
          </a:p>
        </p:txBody>
      </p:sp>
      <p:sp>
        <p:nvSpPr>
          <p:cNvPr id="1477" name="Google Shape;1477;p62"/>
          <p:cNvSpPr txBox="1"/>
          <p:nvPr/>
        </p:nvSpPr>
        <p:spPr>
          <a:xfrm>
            <a:off x="6901543" y="3102250"/>
            <a:ext cx="181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الباكر</a:t>
            </a:r>
            <a:endParaRPr/>
          </a:p>
        </p:txBody>
      </p:sp>
      <p:pic>
        <p:nvPicPr>
          <p:cNvPr descr="تصفيق GIF - تحميل ومشاركة علىPHONEKY" id="1478" name="Google Shape;1478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662671" y="770334"/>
            <a:ext cx="4337612" cy="480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p63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63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85" name="Google Shape;148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9144" y="47153"/>
            <a:ext cx="8087854" cy="676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63"/>
          <p:cNvSpPr/>
          <p:nvPr/>
        </p:nvSpPr>
        <p:spPr>
          <a:xfrm>
            <a:off x="9427029" y="2100943"/>
            <a:ext cx="348300" cy="346200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63"/>
          <p:cNvSpPr/>
          <p:nvPr/>
        </p:nvSpPr>
        <p:spPr>
          <a:xfrm>
            <a:off x="9405258" y="3459577"/>
            <a:ext cx="348300" cy="346200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63"/>
          <p:cNvSpPr/>
          <p:nvPr/>
        </p:nvSpPr>
        <p:spPr>
          <a:xfrm>
            <a:off x="6346372" y="4947362"/>
            <a:ext cx="348300" cy="346200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63"/>
          <p:cNvSpPr/>
          <p:nvPr/>
        </p:nvSpPr>
        <p:spPr>
          <a:xfrm>
            <a:off x="9448685" y="6315030"/>
            <a:ext cx="348300" cy="346200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تصفيق GIF - تحميل ومشاركة علىPHONEKY" id="1490" name="Google Shape;149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358730" y="653411"/>
            <a:ext cx="4186672" cy="464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" name="Google Shape;1495;p64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Google Shape;1496;p64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497" name="Google Shape;149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4229" y="938560"/>
            <a:ext cx="8287907" cy="476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64"/>
          <p:cNvSpPr txBox="1"/>
          <p:nvPr/>
        </p:nvSpPr>
        <p:spPr>
          <a:xfrm>
            <a:off x="7957459" y="2950030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وادعون</a:t>
            </a:r>
            <a:endParaRPr/>
          </a:p>
        </p:txBody>
      </p:sp>
      <p:sp>
        <p:nvSpPr>
          <p:cNvPr id="1499" name="Google Shape;1499;p64"/>
          <p:cNvSpPr txBox="1"/>
          <p:nvPr/>
        </p:nvSpPr>
        <p:spPr>
          <a:xfrm>
            <a:off x="5682342" y="2919328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جمع </a:t>
            </a:r>
            <a:endParaRPr/>
          </a:p>
        </p:txBody>
      </p:sp>
      <p:sp>
        <p:nvSpPr>
          <p:cNvPr id="1500" name="Google Shape;1500;p64"/>
          <p:cNvSpPr txBox="1"/>
          <p:nvPr/>
        </p:nvSpPr>
        <p:spPr>
          <a:xfrm>
            <a:off x="3962396" y="2925750"/>
            <a:ext cx="137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التذكير</a:t>
            </a:r>
            <a:endParaRPr/>
          </a:p>
        </p:txBody>
      </p:sp>
      <p:sp>
        <p:nvSpPr>
          <p:cNvPr id="1501" name="Google Shape;1501;p64"/>
          <p:cNvSpPr txBox="1"/>
          <p:nvPr/>
        </p:nvSpPr>
        <p:spPr>
          <a:xfrm>
            <a:off x="8817430" y="3511619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القرآن </a:t>
            </a:r>
            <a:endParaRPr/>
          </a:p>
        </p:txBody>
      </p:sp>
      <p:sp>
        <p:nvSpPr>
          <p:cNvPr id="1502" name="Google Shape;1502;p64"/>
          <p:cNvSpPr txBox="1"/>
          <p:nvPr/>
        </p:nvSpPr>
        <p:spPr>
          <a:xfrm>
            <a:off x="6999511" y="3528168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الجر</a:t>
            </a:r>
            <a:endParaRPr/>
          </a:p>
        </p:txBody>
      </p:sp>
      <p:sp>
        <p:nvSpPr>
          <p:cNvPr id="1503" name="Google Shape;1503;p64"/>
          <p:cNvSpPr txBox="1"/>
          <p:nvPr/>
        </p:nvSpPr>
        <p:spPr>
          <a:xfrm>
            <a:off x="5789021" y="3511618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الافراد</a:t>
            </a:r>
            <a:endParaRPr/>
          </a:p>
        </p:txBody>
      </p:sp>
      <p:sp>
        <p:nvSpPr>
          <p:cNvPr id="1504" name="Google Shape;1504;p64"/>
          <p:cNvSpPr txBox="1"/>
          <p:nvPr/>
        </p:nvSpPr>
        <p:spPr>
          <a:xfrm>
            <a:off x="8801951" y="4036155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حلقة</a:t>
            </a:r>
            <a:endParaRPr/>
          </a:p>
        </p:txBody>
      </p:sp>
      <p:sp>
        <p:nvSpPr>
          <p:cNvPr id="1505" name="Google Shape;1505;p64"/>
          <p:cNvSpPr txBox="1"/>
          <p:nvPr/>
        </p:nvSpPr>
        <p:spPr>
          <a:xfrm>
            <a:off x="7968341" y="3998487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دائرية </a:t>
            </a:r>
            <a:endParaRPr/>
          </a:p>
        </p:txBody>
      </p:sp>
      <p:sp>
        <p:nvSpPr>
          <p:cNvPr id="1506" name="Google Shape;1506;p64"/>
          <p:cNvSpPr txBox="1"/>
          <p:nvPr/>
        </p:nvSpPr>
        <p:spPr>
          <a:xfrm>
            <a:off x="6999511" y="3998486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الجر</a:t>
            </a:r>
            <a:endParaRPr/>
          </a:p>
        </p:txBody>
      </p:sp>
      <p:sp>
        <p:nvSpPr>
          <p:cNvPr id="1507" name="Google Shape;1507;p64"/>
          <p:cNvSpPr txBox="1"/>
          <p:nvPr/>
        </p:nvSpPr>
        <p:spPr>
          <a:xfrm>
            <a:off x="4142862" y="4038390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التأنيث</a:t>
            </a:r>
            <a:endParaRPr/>
          </a:p>
        </p:txBody>
      </p:sp>
      <p:sp>
        <p:nvSpPr>
          <p:cNvPr id="1508" name="Google Shape;1508;p64"/>
          <p:cNvSpPr txBox="1"/>
          <p:nvPr/>
        </p:nvSpPr>
        <p:spPr>
          <a:xfrm>
            <a:off x="2757227" y="4036155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التنكير</a:t>
            </a:r>
            <a:endParaRPr/>
          </a:p>
        </p:txBody>
      </p:sp>
      <p:sp>
        <p:nvSpPr>
          <p:cNvPr id="1509" name="Google Shape;1509;p64"/>
          <p:cNvSpPr txBox="1"/>
          <p:nvPr/>
        </p:nvSpPr>
        <p:spPr>
          <a:xfrm>
            <a:off x="7981399" y="4585279"/>
            <a:ext cx="9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المتعلمات</a:t>
            </a:r>
            <a:endParaRPr/>
          </a:p>
        </p:txBody>
      </p:sp>
      <p:sp>
        <p:nvSpPr>
          <p:cNvPr id="1510" name="Google Shape;1510;p64"/>
          <p:cNvSpPr txBox="1"/>
          <p:nvPr/>
        </p:nvSpPr>
        <p:spPr>
          <a:xfrm>
            <a:off x="7025627" y="4591701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الجر</a:t>
            </a:r>
            <a:endParaRPr/>
          </a:p>
        </p:txBody>
      </p:sp>
      <p:sp>
        <p:nvSpPr>
          <p:cNvPr id="1511" name="Google Shape;1511;p64"/>
          <p:cNvSpPr txBox="1"/>
          <p:nvPr/>
        </p:nvSpPr>
        <p:spPr>
          <a:xfrm>
            <a:off x="5707602" y="4554501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جمع</a:t>
            </a:r>
            <a:endParaRPr/>
          </a:p>
        </p:txBody>
      </p:sp>
      <p:sp>
        <p:nvSpPr>
          <p:cNvPr id="1512" name="Google Shape;1512;p64"/>
          <p:cNvSpPr txBox="1"/>
          <p:nvPr/>
        </p:nvSpPr>
        <p:spPr>
          <a:xfrm>
            <a:off x="4080794" y="4554500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التأنيث</a:t>
            </a:r>
            <a:endParaRPr/>
          </a:p>
        </p:txBody>
      </p:sp>
      <p:sp>
        <p:nvSpPr>
          <p:cNvPr id="1513" name="Google Shape;1513;p64"/>
          <p:cNvSpPr txBox="1"/>
          <p:nvPr/>
        </p:nvSpPr>
        <p:spPr>
          <a:xfrm>
            <a:off x="2782975" y="4591701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التعريف</a:t>
            </a:r>
            <a:endParaRPr/>
          </a:p>
        </p:txBody>
      </p:sp>
      <p:sp>
        <p:nvSpPr>
          <p:cNvPr id="1514" name="Google Shape;1514;p64"/>
          <p:cNvSpPr txBox="1"/>
          <p:nvPr/>
        </p:nvSpPr>
        <p:spPr>
          <a:xfrm>
            <a:off x="8797358" y="5116175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معلمتان</a:t>
            </a:r>
            <a:endParaRPr/>
          </a:p>
        </p:txBody>
      </p:sp>
      <p:sp>
        <p:nvSpPr>
          <p:cNvPr id="1515" name="Google Shape;1515;p64"/>
          <p:cNvSpPr txBox="1"/>
          <p:nvPr/>
        </p:nvSpPr>
        <p:spPr>
          <a:xfrm>
            <a:off x="8001839" y="5101862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جليلتان</a:t>
            </a:r>
            <a:endParaRPr/>
          </a:p>
        </p:txBody>
      </p:sp>
      <p:sp>
        <p:nvSpPr>
          <p:cNvPr id="1516" name="Google Shape;1516;p64"/>
          <p:cNvSpPr txBox="1"/>
          <p:nvPr/>
        </p:nvSpPr>
        <p:spPr>
          <a:xfrm>
            <a:off x="6962979" y="5105404"/>
            <a:ext cx="102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الرفع</a:t>
            </a:r>
            <a:endParaRPr/>
          </a:p>
        </p:txBody>
      </p:sp>
      <p:sp>
        <p:nvSpPr>
          <p:cNvPr id="1517" name="Google Shape;1517;p64"/>
          <p:cNvSpPr txBox="1"/>
          <p:nvPr/>
        </p:nvSpPr>
        <p:spPr>
          <a:xfrm>
            <a:off x="5745693" y="5135719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التثنية</a:t>
            </a:r>
            <a:endParaRPr/>
          </a:p>
        </p:txBody>
      </p:sp>
      <p:sp>
        <p:nvSpPr>
          <p:cNvPr id="1518" name="Google Shape;1518;p64"/>
          <p:cNvSpPr txBox="1"/>
          <p:nvPr/>
        </p:nvSpPr>
        <p:spPr>
          <a:xfrm>
            <a:off x="4113685" y="5116175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التأنيث</a:t>
            </a:r>
            <a:endParaRPr/>
          </a:p>
        </p:txBody>
      </p:sp>
      <p:sp>
        <p:nvSpPr>
          <p:cNvPr id="1519" name="Google Shape;1519;p64"/>
          <p:cNvSpPr txBox="1"/>
          <p:nvPr/>
        </p:nvSpPr>
        <p:spPr>
          <a:xfrm>
            <a:off x="2741233" y="5099964"/>
            <a:ext cx="9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التنكير</a:t>
            </a:r>
            <a:endParaRPr/>
          </a:p>
        </p:txBody>
      </p:sp>
      <p:pic>
        <p:nvPicPr>
          <p:cNvPr descr="تصفيق GIF - تحميل ومشاركة علىPHONEKY" id="1520" name="Google Shape;1520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979638" y="1247504"/>
            <a:ext cx="4232723" cy="469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65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010" y="981660"/>
            <a:ext cx="714502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6790" y="1274763"/>
            <a:ext cx="7508242" cy="253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032" y="1437915"/>
            <a:ext cx="3141978" cy="314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65"/>
          <p:cNvSpPr txBox="1"/>
          <p:nvPr/>
        </p:nvSpPr>
        <p:spPr>
          <a:xfrm>
            <a:off x="911861" y="1116514"/>
            <a:ext cx="281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اضغط وامرح واستنتج</a:t>
            </a:r>
            <a:endParaRPr/>
          </a:p>
        </p:txBody>
      </p:sp>
      <p:sp>
        <p:nvSpPr>
          <p:cNvPr id="1530" name="Google Shape;1530;p65"/>
          <p:cNvSpPr txBox="1"/>
          <p:nvPr/>
        </p:nvSpPr>
        <p:spPr>
          <a:xfrm>
            <a:off x="3140710" y="3727778"/>
            <a:ext cx="828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يطابق النعت منعوته في الأوجه الأربعة</a:t>
            </a:r>
            <a:r>
              <a:rPr b="1" i="0" lang="ar-OM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الآتية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65"/>
          <p:cNvSpPr txBox="1"/>
          <p:nvPr/>
        </p:nvSpPr>
        <p:spPr>
          <a:xfrm>
            <a:off x="3163568" y="4328255"/>
            <a:ext cx="82803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1- الحالة الإعرابية : ( الرفع – النصب – الجر 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2- العدد: ( الإفراد – التثنية – الجمع 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3- النوع: ( التذكير – التأنيث 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4- التعريف والتنكير</a:t>
            </a:r>
            <a:endParaRPr b="1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66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66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538" name="Google Shape;153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1179" y="685592"/>
            <a:ext cx="8002047" cy="54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66"/>
          <p:cNvSpPr/>
          <p:nvPr/>
        </p:nvSpPr>
        <p:spPr>
          <a:xfrm>
            <a:off x="7511144" y="1423948"/>
            <a:ext cx="348300" cy="346200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66"/>
          <p:cNvSpPr txBox="1"/>
          <p:nvPr/>
        </p:nvSpPr>
        <p:spPr>
          <a:xfrm>
            <a:off x="8186057" y="2699657"/>
            <a:ext cx="116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أسمنتية</a:t>
            </a:r>
            <a:endParaRPr/>
          </a:p>
        </p:txBody>
      </p:sp>
      <p:sp>
        <p:nvSpPr>
          <p:cNvPr id="1541" name="Google Shape;1541;p66"/>
          <p:cNvSpPr txBox="1"/>
          <p:nvPr/>
        </p:nvSpPr>
        <p:spPr>
          <a:xfrm>
            <a:off x="6581274" y="2738007"/>
            <a:ext cx="116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الكريمة</a:t>
            </a:r>
            <a:endParaRPr/>
          </a:p>
        </p:txBody>
      </p:sp>
      <p:sp>
        <p:nvSpPr>
          <p:cNvPr id="1542" name="Google Shape;1542;p66"/>
          <p:cNvSpPr txBox="1"/>
          <p:nvPr/>
        </p:nvSpPr>
        <p:spPr>
          <a:xfrm>
            <a:off x="3440158" y="5054620"/>
            <a:ext cx="137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الكريمات</a:t>
            </a:r>
            <a:endParaRPr/>
          </a:p>
        </p:txBody>
      </p:sp>
      <p:pic>
        <p:nvPicPr>
          <p:cNvPr descr="تصفيق GIF - تحميل ومشاركة علىPHONEKY" id="1543" name="Google Shape;154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287485" y="829313"/>
            <a:ext cx="4678565" cy="518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Google Shape;1548;p67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010" y="981660"/>
            <a:ext cx="714502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6790" y="1274763"/>
            <a:ext cx="7508242" cy="253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032" y="1437915"/>
            <a:ext cx="3141978" cy="314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67"/>
          <p:cNvSpPr txBox="1"/>
          <p:nvPr/>
        </p:nvSpPr>
        <p:spPr>
          <a:xfrm>
            <a:off x="911861" y="1116514"/>
            <a:ext cx="281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اضغط وامرح واستنتج</a:t>
            </a:r>
            <a:endParaRPr/>
          </a:p>
        </p:txBody>
      </p:sp>
      <p:sp>
        <p:nvSpPr>
          <p:cNvPr id="1553" name="Google Shape;1553;p67"/>
          <p:cNvSpPr txBox="1"/>
          <p:nvPr/>
        </p:nvSpPr>
        <p:spPr>
          <a:xfrm>
            <a:off x="3054710" y="4328255"/>
            <a:ext cx="828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i="0" lang="ar-OM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قد يأتي النعت مفردًا مؤنثًا إذا كان منعوته جمعا لغير العاقل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50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50"/>
          <p:cNvPicPr preferRelativeResize="0"/>
          <p:nvPr/>
        </p:nvPicPr>
        <p:blipFill rotWithShape="1">
          <a:blip r:embed="rId4">
            <a:alphaModFix/>
          </a:blip>
          <a:srcRect b="5935" l="0" r="0" t="0"/>
          <a:stretch/>
        </p:blipFill>
        <p:spPr>
          <a:xfrm>
            <a:off x="1621971" y="1268608"/>
            <a:ext cx="8621486" cy="49906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50"/>
          <p:cNvSpPr txBox="1"/>
          <p:nvPr/>
        </p:nvSpPr>
        <p:spPr>
          <a:xfrm>
            <a:off x="2035630" y="620486"/>
            <a:ext cx="7968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صِفْ هذه الحديقة بجمل من انشائك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Google Shape;1558;p68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539" y="1259238"/>
            <a:ext cx="9826922" cy="433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69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7001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521" y="545796"/>
            <a:ext cx="8070957" cy="576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0" name="Google Shape;1570;p70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6240" y="530340"/>
            <a:ext cx="9417771" cy="584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" name="Google Shape;1576;p71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71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578" name="Google Shape;1578;p71"/>
          <p:cNvPicPr preferRelativeResize="0"/>
          <p:nvPr/>
        </p:nvPicPr>
        <p:blipFill rotWithShape="1">
          <a:blip r:embed="rId4">
            <a:alphaModFix/>
          </a:blip>
          <a:srcRect b="29022" l="0" r="0" t="0"/>
          <a:stretch/>
        </p:blipFill>
        <p:spPr>
          <a:xfrm>
            <a:off x="2264229" y="906490"/>
            <a:ext cx="8733801" cy="34369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9" name="Google Shape;1579;p71"/>
          <p:cNvGraphicFramePr/>
          <p:nvPr/>
        </p:nvGraphicFramePr>
        <p:xfrm>
          <a:off x="892631" y="719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{A26DB537-B6CD-4B12-87C2-6253B9C6AF6E}</a:tableStyleId>
              </a:tblPr>
              <a:tblGrid>
                <a:gridCol w="1993900"/>
                <a:gridCol w="1993900"/>
              </a:tblGrid>
              <a:tr h="4841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النعت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المنعوت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41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مسطحة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خشبة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41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حاد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منشار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41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دقيقة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OM" sz="2800" u="none" cap="none" strike="noStrike"/>
                        <a:t>مقاسات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80" name="Google Shape;1580;p71"/>
          <p:cNvSpPr txBox="1"/>
          <p:nvPr/>
        </p:nvSpPr>
        <p:spPr>
          <a:xfrm>
            <a:off x="8479970" y="2447206"/>
            <a:ext cx="96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الطوال</a:t>
            </a:r>
            <a:endParaRPr/>
          </a:p>
        </p:txBody>
      </p:sp>
      <p:sp>
        <p:nvSpPr>
          <p:cNvPr id="1581" name="Google Shape;1581;p71"/>
          <p:cNvSpPr txBox="1"/>
          <p:nvPr/>
        </p:nvSpPr>
        <p:spPr>
          <a:xfrm>
            <a:off x="7518565" y="2447206"/>
            <a:ext cx="96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مسطحة</a:t>
            </a:r>
            <a:endParaRPr/>
          </a:p>
        </p:txBody>
      </p:sp>
      <p:sp>
        <p:nvSpPr>
          <p:cNvPr id="1582" name="Google Shape;1582;p71"/>
          <p:cNvSpPr txBox="1"/>
          <p:nvPr/>
        </p:nvSpPr>
        <p:spPr>
          <a:xfrm>
            <a:off x="6110519" y="2447205"/>
            <a:ext cx="96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حاد</a:t>
            </a:r>
            <a:endParaRPr/>
          </a:p>
        </p:txBody>
      </p:sp>
      <p:sp>
        <p:nvSpPr>
          <p:cNvPr id="1583" name="Google Shape;1583;p71"/>
          <p:cNvSpPr txBox="1"/>
          <p:nvPr/>
        </p:nvSpPr>
        <p:spPr>
          <a:xfrm>
            <a:off x="2264229" y="3542475"/>
            <a:ext cx="261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الخشبات المهملة</a:t>
            </a:r>
            <a:endParaRPr/>
          </a:p>
        </p:txBody>
      </p:sp>
      <p:pic>
        <p:nvPicPr>
          <p:cNvPr descr="تصفيق GIF - تحميل ومشاركة علىPHONEKY" id="1584" name="Google Shape;158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029232" y="1024864"/>
            <a:ext cx="4133536" cy="458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9" name="Google Shape;1589;p72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p72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591" name="Google Shape;159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2216" y="778934"/>
            <a:ext cx="6915993" cy="155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72"/>
          <p:cNvSpPr txBox="1"/>
          <p:nvPr/>
        </p:nvSpPr>
        <p:spPr>
          <a:xfrm>
            <a:off x="4223657" y="2906486"/>
            <a:ext cx="63027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صغير</a:t>
            </a:r>
            <a:r>
              <a:rPr b="1" lang="ar-OM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</a:t>
            </a: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نعت مجرور وعلامة جره الكسرة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صقلية</a:t>
            </a:r>
            <a:r>
              <a:rPr b="1" lang="ar-OM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</a:t>
            </a: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نعت منصوب وعلامة نصبه الفتحة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بِيبَدينِ</a:t>
            </a:r>
            <a:r>
              <a:rPr b="1" lang="ar-OM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</a:t>
            </a: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اسم مجرور وعلامة جره الياء لأنه مثنى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صلبتين</a:t>
            </a:r>
            <a:r>
              <a:rPr b="1" lang="ar-OM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نعت مجرور وعلامة جره الياء لأنه مثنى</a:t>
            </a:r>
            <a:endParaRPr/>
          </a:p>
        </p:txBody>
      </p:sp>
      <p:pic>
        <p:nvPicPr>
          <p:cNvPr descr="تصفيق GIF - تحميل ومشاركة علىPHONEKY" id="1593" name="Google Shape;159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253422" y="778934"/>
            <a:ext cx="4651092" cy="515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Google Shape;1598;p73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73"/>
          <p:cNvSpPr/>
          <p:nvPr/>
        </p:nvSpPr>
        <p:spPr>
          <a:xfrm>
            <a:off x="751840" y="5577840"/>
            <a:ext cx="1351200" cy="518100"/>
          </a:xfrm>
          <a:prstGeom prst="rect">
            <a:avLst/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تصفيق</a:t>
            </a:r>
            <a:endParaRPr/>
          </a:p>
        </p:txBody>
      </p:sp>
      <p:pic>
        <p:nvPicPr>
          <p:cNvPr id="1600" name="Google Shape;160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0303" y="316184"/>
            <a:ext cx="8095601" cy="6225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73"/>
          <p:cNvSpPr txBox="1"/>
          <p:nvPr/>
        </p:nvSpPr>
        <p:spPr>
          <a:xfrm>
            <a:off x="8904754" y="1050370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الصغير</a:t>
            </a:r>
            <a:endParaRPr/>
          </a:p>
        </p:txBody>
      </p:sp>
      <p:sp>
        <p:nvSpPr>
          <p:cNvPr id="1602" name="Google Shape;1602;p73"/>
          <p:cNvSpPr txBox="1"/>
          <p:nvPr/>
        </p:nvSpPr>
        <p:spPr>
          <a:xfrm>
            <a:off x="3363925" y="919742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المفضل</a:t>
            </a:r>
            <a:endParaRPr/>
          </a:p>
        </p:txBody>
      </p:sp>
      <p:sp>
        <p:nvSpPr>
          <p:cNvPr id="1603" name="Google Shape;1603;p73"/>
          <p:cNvSpPr txBox="1"/>
          <p:nvPr/>
        </p:nvSpPr>
        <p:spPr>
          <a:xfrm>
            <a:off x="8157489" y="1442962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أمي</a:t>
            </a:r>
            <a:endParaRPr/>
          </a:p>
        </p:txBody>
      </p:sp>
      <p:sp>
        <p:nvSpPr>
          <p:cNvPr id="1604" name="Google Shape;1604;p73"/>
          <p:cNvSpPr txBox="1"/>
          <p:nvPr/>
        </p:nvSpPr>
        <p:spPr>
          <a:xfrm>
            <a:off x="3703069" y="1378151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البرامج</a:t>
            </a:r>
            <a:endParaRPr/>
          </a:p>
        </p:txBody>
      </p:sp>
      <p:sp>
        <p:nvSpPr>
          <p:cNvPr id="1605" name="Google Shape;1605;p73"/>
          <p:cNvSpPr txBox="1"/>
          <p:nvPr/>
        </p:nvSpPr>
        <p:spPr>
          <a:xfrm>
            <a:off x="4856954" y="1901371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عاليًا</a:t>
            </a:r>
            <a:endParaRPr/>
          </a:p>
        </p:txBody>
      </p:sp>
      <p:sp>
        <p:nvSpPr>
          <p:cNvPr id="1606" name="Google Shape;1606;p73"/>
          <p:cNvSpPr txBox="1"/>
          <p:nvPr/>
        </p:nvSpPr>
        <p:spPr>
          <a:xfrm>
            <a:off x="2882553" y="1853493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طعامًا</a:t>
            </a:r>
            <a:endParaRPr/>
          </a:p>
        </p:txBody>
      </p:sp>
      <p:sp>
        <p:nvSpPr>
          <p:cNvPr id="1607" name="Google Shape;1607;p73"/>
          <p:cNvSpPr txBox="1"/>
          <p:nvPr/>
        </p:nvSpPr>
        <p:spPr>
          <a:xfrm>
            <a:off x="7831429" y="2358774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أبي</a:t>
            </a:r>
            <a:endParaRPr/>
          </a:p>
        </p:txBody>
      </p:sp>
      <p:sp>
        <p:nvSpPr>
          <p:cNvPr id="1608" name="Google Shape;1608;p73"/>
          <p:cNvSpPr txBox="1"/>
          <p:nvPr/>
        </p:nvSpPr>
        <p:spPr>
          <a:xfrm>
            <a:off x="7196779" y="2778478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العزيزان</a:t>
            </a:r>
            <a:endParaRPr/>
          </a:p>
        </p:txBody>
      </p:sp>
      <p:sp>
        <p:nvSpPr>
          <p:cNvPr id="1609" name="Google Shape;1609;p73"/>
          <p:cNvSpPr txBox="1"/>
          <p:nvPr/>
        </p:nvSpPr>
        <p:spPr>
          <a:xfrm>
            <a:off x="3101076" y="2778478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كبيرة</a:t>
            </a:r>
            <a:endParaRPr/>
          </a:p>
        </p:txBody>
      </p:sp>
      <p:sp>
        <p:nvSpPr>
          <p:cNvPr id="1610" name="Google Shape;1610;p73"/>
          <p:cNvSpPr txBox="1"/>
          <p:nvPr/>
        </p:nvSpPr>
        <p:spPr>
          <a:xfrm>
            <a:off x="4687742" y="3175153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الزائد</a:t>
            </a:r>
            <a:endParaRPr/>
          </a:p>
        </p:txBody>
      </p:sp>
      <p:sp>
        <p:nvSpPr>
          <p:cNvPr id="1611" name="Google Shape;1611;p73"/>
          <p:cNvSpPr txBox="1"/>
          <p:nvPr/>
        </p:nvSpPr>
        <p:spPr>
          <a:xfrm>
            <a:off x="9313301" y="3671763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شخص</a:t>
            </a:r>
            <a:endParaRPr/>
          </a:p>
        </p:txBody>
      </p:sp>
      <p:sp>
        <p:nvSpPr>
          <p:cNvPr id="1612" name="Google Shape;1612;p73"/>
          <p:cNvSpPr txBox="1"/>
          <p:nvPr/>
        </p:nvSpPr>
        <p:spPr>
          <a:xfrm>
            <a:off x="5568282" y="4335264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الأصغر</a:t>
            </a:r>
            <a:endParaRPr/>
          </a:p>
        </p:txBody>
      </p:sp>
      <p:sp>
        <p:nvSpPr>
          <p:cNvPr id="1613" name="Google Shape;1613;p73"/>
          <p:cNvSpPr txBox="1"/>
          <p:nvPr/>
        </p:nvSpPr>
        <p:spPr>
          <a:xfrm>
            <a:off x="2901046" y="4335264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الأوسط</a:t>
            </a:r>
            <a:endParaRPr/>
          </a:p>
        </p:txBody>
      </p:sp>
      <p:sp>
        <p:nvSpPr>
          <p:cNvPr id="1614" name="Google Shape;1614;p73"/>
          <p:cNvSpPr txBox="1"/>
          <p:nvPr/>
        </p:nvSpPr>
        <p:spPr>
          <a:xfrm>
            <a:off x="7658575" y="4821068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المريض</a:t>
            </a:r>
            <a:endParaRPr/>
          </a:p>
        </p:txBody>
      </p:sp>
      <p:sp>
        <p:nvSpPr>
          <p:cNvPr id="1615" name="Google Shape;1615;p73"/>
          <p:cNvSpPr txBox="1"/>
          <p:nvPr/>
        </p:nvSpPr>
        <p:spPr>
          <a:xfrm>
            <a:off x="8985314" y="5421942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اليوم</a:t>
            </a:r>
            <a:endParaRPr/>
          </a:p>
        </p:txBody>
      </p:sp>
      <p:sp>
        <p:nvSpPr>
          <p:cNvPr id="1616" name="Google Shape;1616;p73"/>
          <p:cNvSpPr txBox="1"/>
          <p:nvPr/>
        </p:nvSpPr>
        <p:spPr>
          <a:xfrm>
            <a:off x="9313301" y="5948442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العالي</a:t>
            </a:r>
            <a:endParaRPr/>
          </a:p>
        </p:txBody>
      </p:sp>
      <p:sp>
        <p:nvSpPr>
          <p:cNvPr id="1617" name="Google Shape;1617;p73"/>
          <p:cNvSpPr txBox="1"/>
          <p:nvPr/>
        </p:nvSpPr>
        <p:spPr>
          <a:xfrm>
            <a:off x="5841627" y="5958548"/>
            <a:ext cx="11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جميلة</a:t>
            </a:r>
            <a:endParaRPr/>
          </a:p>
        </p:txBody>
      </p:sp>
      <p:pic>
        <p:nvPicPr>
          <p:cNvPr descr="تصفيق GIF - تحميل ومشاركة علىPHONEKY" id="1618" name="Google Shape;1618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171116" y="993221"/>
            <a:ext cx="4289482" cy="475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Google Shape;1623;p74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74"/>
          <p:cNvSpPr/>
          <p:nvPr/>
        </p:nvSpPr>
        <p:spPr>
          <a:xfrm>
            <a:off x="2844962" y="2006497"/>
            <a:ext cx="6502200" cy="2308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ar-OM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مع استراتيجية شجرة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ar-OM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التفاح هيا نمرح</a:t>
            </a:r>
            <a:endParaRPr b="1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" name="Google Shape;162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951" y="1098428"/>
            <a:ext cx="3219021" cy="423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0" name="Google Shape;1630;p75"/>
          <p:cNvGrpSpPr/>
          <p:nvPr/>
        </p:nvGrpSpPr>
        <p:grpSpPr>
          <a:xfrm>
            <a:off x="2785673" y="1878970"/>
            <a:ext cx="2239760" cy="2837793"/>
            <a:chOff x="2785673" y="1878970"/>
            <a:chExt cx="2239760" cy="2837793"/>
          </a:xfrm>
        </p:grpSpPr>
        <p:pic>
          <p:nvPicPr>
            <p:cNvPr id="1631" name="Google Shape;1631;p75"/>
            <p:cNvPicPr preferRelativeResize="0"/>
            <p:nvPr/>
          </p:nvPicPr>
          <p:blipFill rotWithShape="1">
            <a:blip r:embed="rId4">
              <a:alphaModFix/>
            </a:blip>
            <a:srcRect b="50100" l="50480" r="0" t="5433"/>
            <a:stretch/>
          </p:blipFill>
          <p:spPr>
            <a:xfrm>
              <a:off x="2785673" y="1878970"/>
              <a:ext cx="2235704" cy="2837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2" name="Google Shape;1632;p75"/>
            <p:cNvSpPr txBox="1"/>
            <p:nvPr/>
          </p:nvSpPr>
          <p:spPr>
            <a:xfrm>
              <a:off x="2795833" y="3102286"/>
              <a:ext cx="2229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</a:pPr>
              <a:r>
                <a:rPr b="1" i="0" lang="ar-OM" sz="4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الرحيمات</a:t>
              </a:r>
              <a:endParaRPr/>
            </a:p>
          </p:txBody>
        </p:sp>
      </p:grpSp>
      <p:sp>
        <p:nvSpPr>
          <p:cNvPr id="1633" name="Google Shape;1633;p75"/>
          <p:cNvSpPr txBox="1"/>
          <p:nvPr/>
        </p:nvSpPr>
        <p:spPr>
          <a:xfrm>
            <a:off x="2477824" y="126913"/>
            <a:ext cx="684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استخرج النعت من الجملة الآتية</a:t>
            </a:r>
            <a:endParaRPr b="1" i="0" sz="3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75"/>
          <p:cNvSpPr txBox="1"/>
          <p:nvPr/>
        </p:nvSpPr>
        <p:spPr>
          <a:xfrm>
            <a:off x="59128" y="936710"/>
            <a:ext cx="757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تحدثت إلى الممرضات الرحيمات</a:t>
            </a:r>
            <a:endParaRPr/>
          </a:p>
        </p:txBody>
      </p:sp>
      <p:grpSp>
        <p:nvGrpSpPr>
          <p:cNvPr id="1635" name="Google Shape;1635;p75"/>
          <p:cNvGrpSpPr/>
          <p:nvPr/>
        </p:nvGrpSpPr>
        <p:grpSpPr>
          <a:xfrm>
            <a:off x="8807695" y="1019503"/>
            <a:ext cx="1718934" cy="1718934"/>
            <a:chOff x="8807695" y="1019503"/>
            <a:chExt cx="1718934" cy="1718934"/>
          </a:xfrm>
        </p:grpSpPr>
        <p:pic>
          <p:nvPicPr>
            <p:cNvPr id="1636" name="Google Shape;1636;p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07695" y="1019503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7" name="Google Shape;1637;p75"/>
            <p:cNvSpPr txBox="1"/>
            <p:nvPr/>
          </p:nvSpPr>
          <p:spPr>
            <a:xfrm>
              <a:off x="9037242" y="1353099"/>
              <a:ext cx="1259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ar-OM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الرحيمات</a:t>
              </a:r>
              <a:endParaRPr/>
            </a:p>
          </p:txBody>
        </p:sp>
      </p:grpSp>
      <p:grpSp>
        <p:nvGrpSpPr>
          <p:cNvPr id="1638" name="Google Shape;1638;p75"/>
          <p:cNvGrpSpPr/>
          <p:nvPr/>
        </p:nvGrpSpPr>
        <p:grpSpPr>
          <a:xfrm>
            <a:off x="8356903" y="2438400"/>
            <a:ext cx="1718934" cy="1718934"/>
            <a:chOff x="7036187" y="2464152"/>
            <a:chExt cx="1718934" cy="1718934"/>
          </a:xfrm>
        </p:grpSpPr>
        <p:pic>
          <p:nvPicPr>
            <p:cNvPr id="1639" name="Google Shape;1639;p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36187" y="2464152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0" name="Google Shape;1640;p75"/>
            <p:cNvSpPr txBox="1"/>
            <p:nvPr/>
          </p:nvSpPr>
          <p:spPr>
            <a:xfrm>
              <a:off x="7265734" y="3143947"/>
              <a:ext cx="1259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ar-OM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الممرضات</a:t>
              </a:r>
              <a:endParaRPr/>
            </a:p>
          </p:txBody>
        </p:sp>
      </p:grpSp>
      <p:pic>
        <p:nvPicPr>
          <p:cNvPr id="1641" name="Google Shape;1641;p75"/>
          <p:cNvPicPr preferRelativeResize="0"/>
          <p:nvPr/>
        </p:nvPicPr>
        <p:blipFill rotWithShape="1">
          <a:blip r:embed="rId6">
            <a:alphaModFix/>
          </a:blip>
          <a:srcRect b="22117" l="0" r="0" t="49814"/>
          <a:stretch/>
        </p:blipFill>
        <p:spPr>
          <a:xfrm>
            <a:off x="0" y="4783436"/>
            <a:ext cx="12192000" cy="207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3042" y="8539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7" name="Google Shape;164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951" y="1098428"/>
            <a:ext cx="3219021" cy="423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Google Shape;1648;p76"/>
          <p:cNvGrpSpPr/>
          <p:nvPr/>
        </p:nvGrpSpPr>
        <p:grpSpPr>
          <a:xfrm>
            <a:off x="2785673" y="1878970"/>
            <a:ext cx="2239760" cy="2837793"/>
            <a:chOff x="2785673" y="1878970"/>
            <a:chExt cx="2239760" cy="2837793"/>
          </a:xfrm>
        </p:grpSpPr>
        <p:pic>
          <p:nvPicPr>
            <p:cNvPr id="1649" name="Google Shape;1649;p76"/>
            <p:cNvPicPr preferRelativeResize="0"/>
            <p:nvPr/>
          </p:nvPicPr>
          <p:blipFill rotWithShape="1">
            <a:blip r:embed="rId4">
              <a:alphaModFix/>
            </a:blip>
            <a:srcRect b="50100" l="50480" r="0" t="5433"/>
            <a:stretch/>
          </p:blipFill>
          <p:spPr>
            <a:xfrm>
              <a:off x="2785673" y="1878970"/>
              <a:ext cx="2235704" cy="2837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0" name="Google Shape;1650;p76"/>
            <p:cNvSpPr txBox="1"/>
            <p:nvPr/>
          </p:nvSpPr>
          <p:spPr>
            <a:xfrm>
              <a:off x="2795833" y="2808371"/>
              <a:ext cx="22296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b="1" i="0" lang="ar-OM" sz="6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الزاهية</a:t>
              </a:r>
              <a:endParaRPr/>
            </a:p>
          </p:txBody>
        </p:sp>
      </p:grpSp>
      <p:sp>
        <p:nvSpPr>
          <p:cNvPr id="1651" name="Google Shape;1651;p76"/>
          <p:cNvSpPr txBox="1"/>
          <p:nvPr/>
        </p:nvSpPr>
        <p:spPr>
          <a:xfrm>
            <a:off x="2477824" y="126913"/>
            <a:ext cx="684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استخرج النعت من الجملة الآتية</a:t>
            </a:r>
            <a:endParaRPr b="1" i="0" sz="3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76"/>
          <p:cNvSpPr txBox="1"/>
          <p:nvPr/>
        </p:nvSpPr>
        <p:spPr>
          <a:xfrm>
            <a:off x="407083" y="1051612"/>
            <a:ext cx="7576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الملابس الزاهية ألوانها جميلة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3" name="Google Shape;1653;p76"/>
          <p:cNvGrpSpPr/>
          <p:nvPr/>
        </p:nvGrpSpPr>
        <p:grpSpPr>
          <a:xfrm>
            <a:off x="8807695" y="1019503"/>
            <a:ext cx="1718934" cy="1718934"/>
            <a:chOff x="8807695" y="1019503"/>
            <a:chExt cx="1718934" cy="1718934"/>
          </a:xfrm>
        </p:grpSpPr>
        <p:pic>
          <p:nvPicPr>
            <p:cNvPr id="1654" name="Google Shape;1654;p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07695" y="1019503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5" name="Google Shape;1655;p76"/>
            <p:cNvSpPr txBox="1"/>
            <p:nvPr/>
          </p:nvSpPr>
          <p:spPr>
            <a:xfrm>
              <a:off x="8925215" y="1670272"/>
              <a:ext cx="125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ar-OM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الملابس</a:t>
              </a:r>
              <a:endParaRPr/>
            </a:p>
          </p:txBody>
        </p:sp>
      </p:grpSp>
      <p:grpSp>
        <p:nvGrpSpPr>
          <p:cNvPr id="1656" name="Google Shape;1656;p76"/>
          <p:cNvGrpSpPr/>
          <p:nvPr/>
        </p:nvGrpSpPr>
        <p:grpSpPr>
          <a:xfrm>
            <a:off x="8356903" y="2438400"/>
            <a:ext cx="1718934" cy="1718934"/>
            <a:chOff x="7036187" y="2464152"/>
            <a:chExt cx="1718934" cy="1718934"/>
          </a:xfrm>
        </p:grpSpPr>
        <p:pic>
          <p:nvPicPr>
            <p:cNvPr id="1657" name="Google Shape;1657;p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36187" y="2464152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8" name="Google Shape;1658;p76"/>
            <p:cNvSpPr txBox="1"/>
            <p:nvPr/>
          </p:nvSpPr>
          <p:spPr>
            <a:xfrm>
              <a:off x="7086649" y="3150929"/>
              <a:ext cx="125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ar-OM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الزاهية</a:t>
              </a:r>
              <a:endParaRPr/>
            </a:p>
          </p:txBody>
        </p:sp>
      </p:grpSp>
      <p:pic>
        <p:nvPicPr>
          <p:cNvPr id="1659" name="Google Shape;1659;p76"/>
          <p:cNvPicPr preferRelativeResize="0"/>
          <p:nvPr/>
        </p:nvPicPr>
        <p:blipFill rotWithShape="1">
          <a:blip r:embed="rId6">
            <a:alphaModFix/>
          </a:blip>
          <a:srcRect b="22117" l="0" r="0" t="49814"/>
          <a:stretch/>
        </p:blipFill>
        <p:spPr>
          <a:xfrm>
            <a:off x="0" y="4783436"/>
            <a:ext cx="12192000" cy="207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3042" y="8539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" name="Google Shape;166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951" y="1098428"/>
            <a:ext cx="3219021" cy="423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6" name="Google Shape;1666;p77"/>
          <p:cNvGrpSpPr/>
          <p:nvPr/>
        </p:nvGrpSpPr>
        <p:grpSpPr>
          <a:xfrm>
            <a:off x="2785673" y="1878970"/>
            <a:ext cx="2239760" cy="2837793"/>
            <a:chOff x="2785673" y="1878970"/>
            <a:chExt cx="2239760" cy="2837793"/>
          </a:xfrm>
        </p:grpSpPr>
        <p:pic>
          <p:nvPicPr>
            <p:cNvPr id="1667" name="Google Shape;1667;p77"/>
            <p:cNvPicPr preferRelativeResize="0"/>
            <p:nvPr/>
          </p:nvPicPr>
          <p:blipFill rotWithShape="1">
            <a:blip r:embed="rId4">
              <a:alphaModFix/>
            </a:blip>
            <a:srcRect b="50100" l="50480" r="0" t="5433"/>
            <a:stretch/>
          </p:blipFill>
          <p:spPr>
            <a:xfrm>
              <a:off x="2785673" y="1878970"/>
              <a:ext cx="2235704" cy="2837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8" name="Google Shape;1668;p77"/>
            <p:cNvSpPr txBox="1"/>
            <p:nvPr/>
          </p:nvSpPr>
          <p:spPr>
            <a:xfrm>
              <a:off x="2795833" y="2808371"/>
              <a:ext cx="22296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Calibri"/>
                <a:buNone/>
              </a:pPr>
              <a:r>
                <a:rPr b="1" i="0" lang="ar-OM" sz="6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القريب</a:t>
              </a:r>
              <a:endParaRPr/>
            </a:p>
          </p:txBody>
        </p:sp>
      </p:grpSp>
      <p:sp>
        <p:nvSpPr>
          <p:cNvPr id="1669" name="Google Shape;1669;p77"/>
          <p:cNvSpPr txBox="1"/>
          <p:nvPr/>
        </p:nvSpPr>
        <p:spPr>
          <a:xfrm>
            <a:off x="2477824" y="126913"/>
            <a:ext cx="684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استخرج النعت من الجملة الآتية</a:t>
            </a:r>
            <a:endParaRPr b="1" i="0" sz="3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77"/>
          <p:cNvSpPr txBox="1"/>
          <p:nvPr/>
        </p:nvSpPr>
        <p:spPr>
          <a:xfrm>
            <a:off x="407083" y="1051612"/>
            <a:ext cx="7576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الشارع القريب يزدحم في الصباح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1" name="Google Shape;1671;p77"/>
          <p:cNvGrpSpPr/>
          <p:nvPr/>
        </p:nvGrpSpPr>
        <p:grpSpPr>
          <a:xfrm>
            <a:off x="8807695" y="1019503"/>
            <a:ext cx="1718934" cy="1718934"/>
            <a:chOff x="8807695" y="1019503"/>
            <a:chExt cx="1718934" cy="1718934"/>
          </a:xfrm>
        </p:grpSpPr>
        <p:pic>
          <p:nvPicPr>
            <p:cNvPr id="1672" name="Google Shape;1672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07695" y="1019503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3" name="Google Shape;1673;p77"/>
            <p:cNvSpPr txBox="1"/>
            <p:nvPr/>
          </p:nvSpPr>
          <p:spPr>
            <a:xfrm>
              <a:off x="8881671" y="1670272"/>
              <a:ext cx="125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ar-OM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الشارع</a:t>
              </a:r>
              <a:endParaRPr/>
            </a:p>
          </p:txBody>
        </p:sp>
      </p:grpSp>
      <p:grpSp>
        <p:nvGrpSpPr>
          <p:cNvPr id="1674" name="Google Shape;1674;p77"/>
          <p:cNvGrpSpPr/>
          <p:nvPr/>
        </p:nvGrpSpPr>
        <p:grpSpPr>
          <a:xfrm>
            <a:off x="8356903" y="2438400"/>
            <a:ext cx="1718934" cy="1718934"/>
            <a:chOff x="7036187" y="2464152"/>
            <a:chExt cx="1718934" cy="1718934"/>
          </a:xfrm>
        </p:grpSpPr>
        <p:pic>
          <p:nvPicPr>
            <p:cNvPr id="1675" name="Google Shape;1675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36187" y="2464152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6" name="Google Shape;1676;p77"/>
            <p:cNvSpPr txBox="1"/>
            <p:nvPr/>
          </p:nvSpPr>
          <p:spPr>
            <a:xfrm>
              <a:off x="7086649" y="3150929"/>
              <a:ext cx="125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ar-OM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القريب</a:t>
              </a:r>
              <a:endParaRPr/>
            </a:p>
          </p:txBody>
        </p:sp>
      </p:grpSp>
      <p:pic>
        <p:nvPicPr>
          <p:cNvPr id="1677" name="Google Shape;1677;p77"/>
          <p:cNvPicPr preferRelativeResize="0"/>
          <p:nvPr/>
        </p:nvPicPr>
        <p:blipFill rotWithShape="1">
          <a:blip r:embed="rId6">
            <a:alphaModFix/>
          </a:blip>
          <a:srcRect b="22117" l="0" r="0" t="49814"/>
          <a:stretch/>
        </p:blipFill>
        <p:spPr>
          <a:xfrm>
            <a:off x="0" y="4783436"/>
            <a:ext cx="12192000" cy="207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Google Shape;1678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3042" y="8539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Google Shape;1349;p51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51"/>
          <p:cNvSpPr/>
          <p:nvPr/>
        </p:nvSpPr>
        <p:spPr>
          <a:xfrm>
            <a:off x="3810000" y="112644"/>
            <a:ext cx="5410200" cy="1219200"/>
          </a:xfrm>
          <a:prstGeom prst="horizontalScroll">
            <a:avLst>
              <a:gd fmla="val ١٢٥٠٠" name="adj"/>
            </a:avLst>
          </a:prstGeom>
          <a:solidFill>
            <a:srgbClr val="EF98B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بسم الله الرحمن الرحيم</a:t>
            </a:r>
            <a:endParaRPr/>
          </a:p>
        </p:txBody>
      </p:sp>
      <p:sp>
        <p:nvSpPr>
          <p:cNvPr id="1351" name="Google Shape;1351;p51"/>
          <p:cNvSpPr/>
          <p:nvPr/>
        </p:nvSpPr>
        <p:spPr>
          <a:xfrm>
            <a:off x="6858000" y="1578429"/>
            <a:ext cx="2209800" cy="594300"/>
          </a:xfrm>
          <a:prstGeom prst="flowChartDelay">
            <a:avLst/>
          </a:prstGeom>
          <a:solidFill>
            <a:srgbClr val="EF98B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المادة :</a:t>
            </a:r>
            <a:endParaRPr/>
          </a:p>
        </p:txBody>
      </p:sp>
      <p:sp>
        <p:nvSpPr>
          <p:cNvPr id="1352" name="Google Shape;1352;p51"/>
          <p:cNvSpPr/>
          <p:nvPr/>
        </p:nvSpPr>
        <p:spPr>
          <a:xfrm>
            <a:off x="6858000" y="2438400"/>
            <a:ext cx="2209800" cy="670500"/>
          </a:xfrm>
          <a:prstGeom prst="flowChartDelay">
            <a:avLst/>
          </a:prstGeom>
          <a:solidFill>
            <a:srgbClr val="EF98B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ar-OM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عنوان الدرس:</a:t>
            </a:r>
            <a:endParaRPr/>
          </a:p>
        </p:txBody>
      </p:sp>
      <p:sp>
        <p:nvSpPr>
          <p:cNvPr id="1353" name="Google Shape;1353;p51"/>
          <p:cNvSpPr/>
          <p:nvPr/>
        </p:nvSpPr>
        <p:spPr>
          <a:xfrm>
            <a:off x="4027712" y="1556655"/>
            <a:ext cx="3498850" cy="609600"/>
          </a:xfrm>
          <a:prstGeom prst="flowChartOnlineStorage">
            <a:avLst/>
          </a:prstGeom>
          <a:solidFill>
            <a:srgbClr val="EF98B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OM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لُغتي الجميلة</a:t>
            </a:r>
            <a:endParaRPr/>
          </a:p>
        </p:txBody>
      </p:sp>
      <p:sp>
        <p:nvSpPr>
          <p:cNvPr id="1354" name="Google Shape;1354;p51"/>
          <p:cNvSpPr/>
          <p:nvPr/>
        </p:nvSpPr>
        <p:spPr>
          <a:xfrm>
            <a:off x="4016830" y="2438400"/>
            <a:ext cx="3406775" cy="685800"/>
          </a:xfrm>
          <a:prstGeom prst="flowChartOnlineStorage">
            <a:avLst/>
          </a:prstGeom>
          <a:solidFill>
            <a:srgbClr val="EF98B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ar-OM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الْنعت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3" name="Google Shape;168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951" y="1098428"/>
            <a:ext cx="3219021" cy="4230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4" name="Google Shape;1684;p78"/>
          <p:cNvGrpSpPr/>
          <p:nvPr/>
        </p:nvGrpSpPr>
        <p:grpSpPr>
          <a:xfrm>
            <a:off x="2785673" y="1878970"/>
            <a:ext cx="2239760" cy="2837793"/>
            <a:chOff x="2785673" y="1878970"/>
            <a:chExt cx="2239760" cy="2837793"/>
          </a:xfrm>
        </p:grpSpPr>
        <p:pic>
          <p:nvPicPr>
            <p:cNvPr id="1685" name="Google Shape;1685;p78"/>
            <p:cNvPicPr preferRelativeResize="0"/>
            <p:nvPr/>
          </p:nvPicPr>
          <p:blipFill rotWithShape="1">
            <a:blip r:embed="rId4">
              <a:alphaModFix/>
            </a:blip>
            <a:srcRect b="50100" l="50480" r="0" t="5433"/>
            <a:stretch/>
          </p:blipFill>
          <p:spPr>
            <a:xfrm>
              <a:off x="2785673" y="1878970"/>
              <a:ext cx="2235704" cy="2837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6" name="Google Shape;1686;p78"/>
            <p:cNvSpPr txBox="1"/>
            <p:nvPr/>
          </p:nvSpPr>
          <p:spPr>
            <a:xfrm>
              <a:off x="2795833" y="3102286"/>
              <a:ext cx="2229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</a:pPr>
              <a:r>
                <a:rPr b="1" i="0" lang="ar-OM" sz="4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المبدعون</a:t>
              </a:r>
              <a:endParaRPr/>
            </a:p>
          </p:txBody>
        </p:sp>
      </p:grpSp>
      <p:sp>
        <p:nvSpPr>
          <p:cNvPr id="1687" name="Google Shape;1687;p78"/>
          <p:cNvSpPr txBox="1"/>
          <p:nvPr/>
        </p:nvSpPr>
        <p:spPr>
          <a:xfrm>
            <a:off x="2477824" y="126913"/>
            <a:ext cx="684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استخرج النعت من الجملة الآتية</a:t>
            </a:r>
            <a:endParaRPr b="1" i="0" sz="3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78"/>
          <p:cNvSpPr txBox="1"/>
          <p:nvPr/>
        </p:nvSpPr>
        <p:spPr>
          <a:xfrm>
            <a:off x="59128" y="936710"/>
            <a:ext cx="757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ar-OM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العلماء المبدعون مهدوا الطريق لنا</a:t>
            </a:r>
            <a:endParaRPr/>
          </a:p>
        </p:txBody>
      </p:sp>
      <p:grpSp>
        <p:nvGrpSpPr>
          <p:cNvPr id="1689" name="Google Shape;1689;p78"/>
          <p:cNvGrpSpPr/>
          <p:nvPr/>
        </p:nvGrpSpPr>
        <p:grpSpPr>
          <a:xfrm>
            <a:off x="8807695" y="1019503"/>
            <a:ext cx="1718934" cy="1718934"/>
            <a:chOff x="8807695" y="1019503"/>
            <a:chExt cx="1718934" cy="1718934"/>
          </a:xfrm>
        </p:grpSpPr>
        <p:pic>
          <p:nvPicPr>
            <p:cNvPr id="1690" name="Google Shape;1690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07695" y="1019503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1" name="Google Shape;1691;p78"/>
            <p:cNvSpPr txBox="1"/>
            <p:nvPr/>
          </p:nvSpPr>
          <p:spPr>
            <a:xfrm>
              <a:off x="9037242" y="1353099"/>
              <a:ext cx="1259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ar-OM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المبدعون</a:t>
              </a:r>
              <a:endParaRPr/>
            </a:p>
          </p:txBody>
        </p:sp>
      </p:grpSp>
      <p:grpSp>
        <p:nvGrpSpPr>
          <p:cNvPr id="1692" name="Google Shape;1692;p78"/>
          <p:cNvGrpSpPr/>
          <p:nvPr/>
        </p:nvGrpSpPr>
        <p:grpSpPr>
          <a:xfrm>
            <a:off x="8356903" y="2438400"/>
            <a:ext cx="1718934" cy="1718934"/>
            <a:chOff x="7036187" y="2464152"/>
            <a:chExt cx="1718934" cy="1718934"/>
          </a:xfrm>
        </p:grpSpPr>
        <p:pic>
          <p:nvPicPr>
            <p:cNvPr id="1693" name="Google Shape;1693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36187" y="2464152"/>
              <a:ext cx="1718934" cy="17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4" name="Google Shape;1694;p78"/>
            <p:cNvSpPr txBox="1"/>
            <p:nvPr/>
          </p:nvSpPr>
          <p:spPr>
            <a:xfrm>
              <a:off x="7265734" y="3143947"/>
              <a:ext cx="1259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ar-OM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العلماء</a:t>
              </a:r>
              <a:endParaRPr/>
            </a:p>
          </p:txBody>
        </p:sp>
      </p:grpSp>
      <p:pic>
        <p:nvPicPr>
          <p:cNvPr id="1695" name="Google Shape;1695;p78"/>
          <p:cNvPicPr preferRelativeResize="0"/>
          <p:nvPr/>
        </p:nvPicPr>
        <p:blipFill rotWithShape="1">
          <a:blip r:embed="rId6">
            <a:alphaModFix/>
          </a:blip>
          <a:srcRect b="22117" l="0" r="0" t="49814"/>
          <a:stretch/>
        </p:blipFill>
        <p:spPr>
          <a:xfrm>
            <a:off x="0" y="4783436"/>
            <a:ext cx="12192000" cy="207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6" name="Google Shape;1696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3042" y="8539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Google Shape;170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172" y="5565313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229" y="6033611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79"/>
          <p:cNvPicPr preferRelativeResize="0"/>
          <p:nvPr/>
        </p:nvPicPr>
        <p:blipFill rotWithShape="1">
          <a:blip r:embed="rId4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79"/>
          <p:cNvSpPr/>
          <p:nvPr/>
        </p:nvSpPr>
        <p:spPr>
          <a:xfrm>
            <a:off x="8839200" y="674914"/>
            <a:ext cx="2100900" cy="587700"/>
          </a:xfrm>
          <a:prstGeom prst="roundRect">
            <a:avLst>
              <a:gd fmla="val ١٦٦٦٧" name="adj"/>
            </a:avLst>
          </a:prstGeom>
          <a:solidFill>
            <a:srgbClr val="EDBCD1"/>
          </a:solidFill>
          <a:ln cap="flat" cmpd="sng" w="19050">
            <a:solidFill>
              <a:srgbClr val="EDBC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النشاط الختامي</a:t>
            </a:r>
            <a:endParaRPr/>
          </a:p>
        </p:txBody>
      </p:sp>
      <p:sp>
        <p:nvSpPr>
          <p:cNvPr id="1705" name="Google Shape;1705;p79"/>
          <p:cNvSpPr/>
          <p:nvPr/>
        </p:nvSpPr>
        <p:spPr>
          <a:xfrm>
            <a:off x="7350579" y="1485888"/>
            <a:ext cx="4065900" cy="489900"/>
          </a:xfrm>
          <a:prstGeom prst="roundRect">
            <a:avLst>
              <a:gd fmla="val ٥٠٠٠٠" name="adj"/>
            </a:avLst>
          </a:prstGeom>
          <a:solidFill>
            <a:srgbClr val="D8F2C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أكمل بنعت مناسب </a:t>
            </a:r>
            <a:endParaRPr/>
          </a:p>
        </p:txBody>
      </p:sp>
      <p:sp>
        <p:nvSpPr>
          <p:cNvPr id="1706" name="Google Shape;1706;p79"/>
          <p:cNvSpPr/>
          <p:nvPr/>
        </p:nvSpPr>
        <p:spPr>
          <a:xfrm>
            <a:off x="6096000" y="2383971"/>
            <a:ext cx="5344800" cy="4899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الأخلاق ........ زينة الفتاة</a:t>
            </a:r>
            <a:endParaRPr/>
          </a:p>
        </p:txBody>
      </p:sp>
      <p:sp>
        <p:nvSpPr>
          <p:cNvPr id="1707" name="Google Shape;1707;p79"/>
          <p:cNvSpPr txBox="1"/>
          <p:nvPr/>
        </p:nvSpPr>
        <p:spPr>
          <a:xfrm>
            <a:off x="8251373" y="2329541"/>
            <a:ext cx="121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الفاضلة</a:t>
            </a:r>
            <a:endParaRPr/>
          </a:p>
        </p:txBody>
      </p:sp>
      <p:sp>
        <p:nvSpPr>
          <p:cNvPr id="1708" name="Google Shape;1708;p79"/>
          <p:cNvSpPr/>
          <p:nvPr/>
        </p:nvSpPr>
        <p:spPr>
          <a:xfrm>
            <a:off x="6096000" y="3096975"/>
            <a:ext cx="5344800" cy="4899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جمال الطبيعة من صُنع الخالق ......</a:t>
            </a:r>
            <a:endParaRPr/>
          </a:p>
        </p:txBody>
      </p:sp>
      <p:sp>
        <p:nvSpPr>
          <p:cNvPr id="1709" name="Google Shape;1709;p79"/>
          <p:cNvSpPr txBox="1"/>
          <p:nvPr/>
        </p:nvSpPr>
        <p:spPr>
          <a:xfrm>
            <a:off x="6096000" y="3080293"/>
            <a:ext cx="121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الفاضلة</a:t>
            </a:r>
            <a:endParaRPr/>
          </a:p>
        </p:txBody>
      </p:sp>
      <p:sp>
        <p:nvSpPr>
          <p:cNvPr id="1710" name="Google Shape;1710;p79"/>
          <p:cNvSpPr/>
          <p:nvPr/>
        </p:nvSpPr>
        <p:spPr>
          <a:xfrm>
            <a:off x="6071507" y="3783129"/>
            <a:ext cx="5344800" cy="4899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رسم الفنان لوحة ........</a:t>
            </a:r>
            <a:endParaRPr/>
          </a:p>
        </p:txBody>
      </p:sp>
      <p:sp>
        <p:nvSpPr>
          <p:cNvPr id="1711" name="Google Shape;1711;p79"/>
          <p:cNvSpPr txBox="1"/>
          <p:nvPr/>
        </p:nvSpPr>
        <p:spPr>
          <a:xfrm>
            <a:off x="6879771" y="3735801"/>
            <a:ext cx="121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جميلة</a:t>
            </a:r>
            <a:endParaRPr/>
          </a:p>
        </p:txBody>
      </p:sp>
      <p:sp>
        <p:nvSpPr>
          <p:cNvPr id="1712" name="Google Shape;1712;p79"/>
          <p:cNvSpPr/>
          <p:nvPr/>
        </p:nvSpPr>
        <p:spPr>
          <a:xfrm>
            <a:off x="6096000" y="4487632"/>
            <a:ext cx="5344800" cy="4899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الدول ....... نهضتها عظيمة</a:t>
            </a:r>
            <a:endParaRPr/>
          </a:p>
        </p:txBody>
      </p:sp>
      <p:sp>
        <p:nvSpPr>
          <p:cNvPr id="1713" name="Google Shape;1713;p79"/>
          <p:cNvSpPr txBox="1"/>
          <p:nvPr/>
        </p:nvSpPr>
        <p:spPr>
          <a:xfrm>
            <a:off x="8670471" y="4434369"/>
            <a:ext cx="121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العربية</a:t>
            </a:r>
            <a:endParaRPr/>
          </a:p>
        </p:txBody>
      </p:sp>
      <p:sp>
        <p:nvSpPr>
          <p:cNvPr id="1714" name="Google Shape;1714;p79"/>
          <p:cNvSpPr/>
          <p:nvPr/>
        </p:nvSpPr>
        <p:spPr>
          <a:xfrm>
            <a:off x="6096000" y="5248264"/>
            <a:ext cx="5344800" cy="4899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يزهو العرب بأبنائهم .......</a:t>
            </a:r>
            <a:endParaRPr/>
          </a:p>
        </p:txBody>
      </p:sp>
      <p:sp>
        <p:nvSpPr>
          <p:cNvPr id="1715" name="Google Shape;1715;p79"/>
          <p:cNvSpPr txBox="1"/>
          <p:nvPr/>
        </p:nvSpPr>
        <p:spPr>
          <a:xfrm>
            <a:off x="6411686" y="5208791"/>
            <a:ext cx="151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المخلصين</a:t>
            </a:r>
            <a:endParaRPr/>
          </a:p>
        </p:txBody>
      </p:sp>
      <p:pic>
        <p:nvPicPr>
          <p:cNvPr descr="منتديات ستار سات العربية: القــــســـــم الخـــــاص بــــروابـــط الــIPTV و السيرفرات المقتنصة► الملحــــق 214" id="1716" name="Google Shape;171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3052" y="886287"/>
            <a:ext cx="5015074" cy="4353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نتديات ستار سات العربية: القــــســـــم الخـــــاص بــــروابـــط الــIPTV و السيرفرات المقتنصة► الملحــــق 214" id="1717" name="Google Shape;171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0222" y="1003620"/>
            <a:ext cx="5588077" cy="485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8" name="Google Shape;1718;p79"/>
          <p:cNvSpPr/>
          <p:nvPr/>
        </p:nvSpPr>
        <p:spPr>
          <a:xfrm>
            <a:off x="1156849" y="5702878"/>
            <a:ext cx="1838400" cy="396300"/>
          </a:xfrm>
          <a:prstGeom prst="roundRect">
            <a:avLst>
              <a:gd fmla="val ١٦٦٦٧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ممتاز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675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" name="Google Shape;1723;p80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Google Shape;1724;p80"/>
          <p:cNvSpPr/>
          <p:nvPr/>
        </p:nvSpPr>
        <p:spPr>
          <a:xfrm>
            <a:off x="2941982" y="993912"/>
            <a:ext cx="6818256" cy="4691304"/>
          </a:xfrm>
          <a:prstGeom prst="cloud">
            <a:avLst/>
          </a:prstGeom>
          <a:solidFill>
            <a:srgbClr val="EDBCD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سبحانك اللهم 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وبحمدك أشهد أن لا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اله الا أنت أستغفرك</a:t>
            </a:r>
            <a:endParaRPr/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OM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وأتوب اليك</a:t>
            </a:r>
            <a:endParaRPr/>
          </a:p>
        </p:txBody>
      </p:sp>
      <p:pic>
        <p:nvPicPr>
          <p:cNvPr descr="صورة تحتوي على رسم, قصاصة فنية, رسوم متحركة, توضيح&#10;&#10;تم إنشاء الوصف تلقائياً" id="1725" name="Google Shape;172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89796" y="513343"/>
            <a:ext cx="4901299" cy="565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Google Shape;1359;p52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4670" y="1224291"/>
            <a:ext cx="26289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52"/>
          <p:cNvSpPr txBox="1"/>
          <p:nvPr/>
        </p:nvSpPr>
        <p:spPr>
          <a:xfrm>
            <a:off x="4595495" y="1349740"/>
            <a:ext cx="5660100" cy="461700"/>
          </a:xfrm>
          <a:prstGeom prst="rect">
            <a:avLst/>
          </a:prstGeom>
          <a:solidFill>
            <a:srgbClr val="EF98B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ar-OM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اضغط على المصباح وقم بإضاءته وأجب</a:t>
            </a:r>
            <a:endParaRPr/>
          </a:p>
        </p:txBody>
      </p:sp>
      <p:sp>
        <p:nvSpPr>
          <p:cNvPr id="1362" name="Google Shape;1362;p52"/>
          <p:cNvSpPr txBox="1"/>
          <p:nvPr/>
        </p:nvSpPr>
        <p:spPr>
          <a:xfrm>
            <a:off x="5080000" y="2235200"/>
            <a:ext cx="59841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0" lang="ar-OM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ما رأيك في أسلوب سيدنا ابراهيم عليه السلام مع أبيه؟</a:t>
            </a:r>
            <a:endParaRPr b="1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3" name="Google Shape;136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2745" y="1181407"/>
            <a:ext cx="2790825" cy="415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52"/>
          <p:cNvSpPr/>
          <p:nvPr/>
        </p:nvSpPr>
        <p:spPr>
          <a:xfrm>
            <a:off x="4746171" y="222180"/>
            <a:ext cx="2253300" cy="522600"/>
          </a:xfrm>
          <a:prstGeom prst="roundRect">
            <a:avLst>
              <a:gd fmla="val ١٦٦٦٧" name="adj"/>
            </a:avLst>
          </a:prstGeom>
          <a:solidFill>
            <a:srgbClr val="EDBCD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التعلم القبلي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53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4670" y="1224291"/>
            <a:ext cx="26289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53"/>
          <p:cNvSpPr txBox="1"/>
          <p:nvPr/>
        </p:nvSpPr>
        <p:spPr>
          <a:xfrm>
            <a:off x="4595495" y="1349740"/>
            <a:ext cx="5660100" cy="461700"/>
          </a:xfrm>
          <a:prstGeom prst="rect">
            <a:avLst/>
          </a:prstGeom>
          <a:solidFill>
            <a:srgbClr val="EF98B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ar-OM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اضغط على المصباح وقم بإضاءته وأجب</a:t>
            </a:r>
            <a:endParaRPr/>
          </a:p>
        </p:txBody>
      </p:sp>
      <p:sp>
        <p:nvSpPr>
          <p:cNvPr id="1372" name="Google Shape;1372;p53"/>
          <p:cNvSpPr txBox="1"/>
          <p:nvPr/>
        </p:nvSpPr>
        <p:spPr>
          <a:xfrm>
            <a:off x="5080000" y="2235200"/>
            <a:ext cx="59841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0" lang="ar-OM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هل نجح سيدنا إبراهيم في مهمته؟</a:t>
            </a:r>
            <a:endParaRPr b="1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3" name="Google Shape;137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2745" y="1181407"/>
            <a:ext cx="2790825" cy="415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53"/>
          <p:cNvSpPr/>
          <p:nvPr/>
        </p:nvSpPr>
        <p:spPr>
          <a:xfrm>
            <a:off x="4746171" y="222180"/>
            <a:ext cx="2253300" cy="522600"/>
          </a:xfrm>
          <a:prstGeom prst="roundRect">
            <a:avLst>
              <a:gd fmla="val ١٦٦٦٧" name="adj"/>
            </a:avLst>
          </a:prstGeom>
          <a:solidFill>
            <a:srgbClr val="EDBCD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التعلم القبلي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54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1429" y="655183"/>
            <a:ext cx="9575800" cy="53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" name="Google Shape;1385;p55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14" y="566056"/>
            <a:ext cx="2068287" cy="206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55"/>
          <p:cNvSpPr txBox="1"/>
          <p:nvPr/>
        </p:nvSpPr>
        <p:spPr>
          <a:xfrm>
            <a:off x="6319159" y="740229"/>
            <a:ext cx="4822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هيا نتذكر</a:t>
            </a:r>
            <a:endParaRPr/>
          </a:p>
        </p:txBody>
      </p:sp>
      <p:sp>
        <p:nvSpPr>
          <p:cNvPr id="1388" name="Google Shape;1388;p55"/>
          <p:cNvSpPr txBox="1"/>
          <p:nvPr/>
        </p:nvSpPr>
        <p:spPr>
          <a:xfrm>
            <a:off x="4049486" y="1386560"/>
            <a:ext cx="435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علامات الإعراب تنقسم إلى</a:t>
            </a:r>
            <a:endParaRPr/>
          </a:p>
        </p:txBody>
      </p:sp>
      <p:sp>
        <p:nvSpPr>
          <p:cNvPr id="1389" name="Google Shape;1389;p55"/>
          <p:cNvSpPr/>
          <p:nvPr/>
        </p:nvSpPr>
        <p:spPr>
          <a:xfrm rot="5400000">
            <a:off x="5857202" y="-1000719"/>
            <a:ext cx="924000" cy="6564000"/>
          </a:xfrm>
          <a:prstGeom prst="leftBrace">
            <a:avLst>
              <a:gd fmla="val ٣٨٩٦٧" name="adj1"/>
              <a:gd fmla="val ٥٠٠٠٠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55"/>
          <p:cNvSpPr txBox="1"/>
          <p:nvPr/>
        </p:nvSpPr>
        <p:spPr>
          <a:xfrm>
            <a:off x="8403771" y="2743197"/>
            <a:ext cx="223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علامات أصلية</a:t>
            </a:r>
            <a:endParaRPr/>
          </a:p>
        </p:txBody>
      </p:sp>
      <p:sp>
        <p:nvSpPr>
          <p:cNvPr id="1391" name="Google Shape;1391;p55"/>
          <p:cNvSpPr txBox="1"/>
          <p:nvPr/>
        </p:nvSpPr>
        <p:spPr>
          <a:xfrm>
            <a:off x="1921328" y="2743197"/>
            <a:ext cx="223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علامات فرعية</a:t>
            </a:r>
            <a:endParaRPr/>
          </a:p>
        </p:txBody>
      </p:sp>
      <p:sp>
        <p:nvSpPr>
          <p:cNvPr id="1392" name="Google Shape;1392;p55"/>
          <p:cNvSpPr/>
          <p:nvPr/>
        </p:nvSpPr>
        <p:spPr>
          <a:xfrm>
            <a:off x="8795658" y="3592286"/>
            <a:ext cx="1970400" cy="507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الضمة للرفع</a:t>
            </a:r>
            <a:endParaRPr/>
          </a:p>
        </p:txBody>
      </p:sp>
      <p:sp>
        <p:nvSpPr>
          <p:cNvPr id="1393" name="Google Shape;1393;p55"/>
          <p:cNvSpPr/>
          <p:nvPr/>
        </p:nvSpPr>
        <p:spPr>
          <a:xfrm>
            <a:off x="8795658" y="4324012"/>
            <a:ext cx="1970400" cy="507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الفتحة للنصب</a:t>
            </a:r>
            <a:endParaRPr/>
          </a:p>
        </p:txBody>
      </p:sp>
      <p:sp>
        <p:nvSpPr>
          <p:cNvPr id="1394" name="Google Shape;1394;p55"/>
          <p:cNvSpPr/>
          <p:nvPr/>
        </p:nvSpPr>
        <p:spPr>
          <a:xfrm>
            <a:off x="8795658" y="5055738"/>
            <a:ext cx="1970400" cy="507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الكسرة للجر</a:t>
            </a:r>
            <a:endParaRPr/>
          </a:p>
        </p:txBody>
      </p:sp>
      <p:sp>
        <p:nvSpPr>
          <p:cNvPr id="1395" name="Google Shape;1395;p55"/>
          <p:cNvSpPr txBox="1"/>
          <p:nvPr/>
        </p:nvSpPr>
        <p:spPr>
          <a:xfrm>
            <a:off x="1632857" y="3233058"/>
            <a:ext cx="272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جمع المذكر السالم</a:t>
            </a:r>
            <a:endParaRPr/>
          </a:p>
        </p:txBody>
      </p:sp>
      <p:sp>
        <p:nvSpPr>
          <p:cNvPr id="1396" name="Google Shape;1396;p55"/>
          <p:cNvSpPr/>
          <p:nvPr/>
        </p:nvSpPr>
        <p:spPr>
          <a:xfrm>
            <a:off x="3616779" y="3667116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الواو للرفع</a:t>
            </a:r>
            <a:endParaRPr/>
          </a:p>
        </p:txBody>
      </p:sp>
      <p:sp>
        <p:nvSpPr>
          <p:cNvPr id="1397" name="Google Shape;1397;p55"/>
          <p:cNvSpPr/>
          <p:nvPr/>
        </p:nvSpPr>
        <p:spPr>
          <a:xfrm>
            <a:off x="947054" y="3667115"/>
            <a:ext cx="1423200" cy="432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الياء للنصب والجر</a:t>
            </a:r>
            <a:endParaRPr/>
          </a:p>
        </p:txBody>
      </p:sp>
      <p:sp>
        <p:nvSpPr>
          <p:cNvPr id="1398" name="Google Shape;1398;p55"/>
          <p:cNvSpPr txBox="1"/>
          <p:nvPr/>
        </p:nvSpPr>
        <p:spPr>
          <a:xfrm>
            <a:off x="1647815" y="4102956"/>
            <a:ext cx="272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جمع المثنى</a:t>
            </a:r>
            <a:endParaRPr/>
          </a:p>
        </p:txBody>
      </p:sp>
      <p:sp>
        <p:nvSpPr>
          <p:cNvPr id="1399" name="Google Shape;1399;p55"/>
          <p:cNvSpPr/>
          <p:nvPr/>
        </p:nvSpPr>
        <p:spPr>
          <a:xfrm>
            <a:off x="3616778" y="4525447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الألف للرفع</a:t>
            </a:r>
            <a:endParaRPr/>
          </a:p>
        </p:txBody>
      </p:sp>
      <p:sp>
        <p:nvSpPr>
          <p:cNvPr id="1400" name="Google Shape;1400;p55"/>
          <p:cNvSpPr/>
          <p:nvPr/>
        </p:nvSpPr>
        <p:spPr>
          <a:xfrm>
            <a:off x="947054" y="4543422"/>
            <a:ext cx="1423200" cy="432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الياء للنصب والجر</a:t>
            </a:r>
            <a:endParaRPr/>
          </a:p>
        </p:txBody>
      </p:sp>
      <p:sp>
        <p:nvSpPr>
          <p:cNvPr id="1401" name="Google Shape;1401;p55"/>
          <p:cNvSpPr txBox="1"/>
          <p:nvPr/>
        </p:nvSpPr>
        <p:spPr>
          <a:xfrm>
            <a:off x="1607000" y="4959315"/>
            <a:ext cx="272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جمع المؤنث السالم</a:t>
            </a:r>
            <a:endParaRPr/>
          </a:p>
        </p:txBody>
      </p:sp>
      <p:sp>
        <p:nvSpPr>
          <p:cNvPr id="1402" name="Google Shape;1402;p55"/>
          <p:cNvSpPr/>
          <p:nvPr/>
        </p:nvSpPr>
        <p:spPr>
          <a:xfrm>
            <a:off x="2277835" y="5395159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الكسرة للنصب</a:t>
            </a:r>
            <a:endParaRPr/>
          </a:p>
        </p:txBody>
      </p:sp>
      <p:sp>
        <p:nvSpPr>
          <p:cNvPr id="1403" name="Google Shape;1403;p55"/>
          <p:cNvSpPr txBox="1"/>
          <p:nvPr/>
        </p:nvSpPr>
        <p:spPr>
          <a:xfrm>
            <a:off x="1606999" y="5861940"/>
            <a:ext cx="272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الأسماء الخمسة</a:t>
            </a:r>
            <a:endParaRPr/>
          </a:p>
        </p:txBody>
      </p:sp>
      <p:sp>
        <p:nvSpPr>
          <p:cNvPr id="1404" name="Google Shape;1404;p55"/>
          <p:cNvSpPr/>
          <p:nvPr/>
        </p:nvSpPr>
        <p:spPr>
          <a:xfrm>
            <a:off x="3642634" y="6181571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الواو للرفع</a:t>
            </a:r>
            <a:endParaRPr/>
          </a:p>
        </p:txBody>
      </p:sp>
      <p:sp>
        <p:nvSpPr>
          <p:cNvPr id="1405" name="Google Shape;1405;p55"/>
          <p:cNvSpPr/>
          <p:nvPr/>
        </p:nvSpPr>
        <p:spPr>
          <a:xfrm>
            <a:off x="2096865" y="6181571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الألف للنصب</a:t>
            </a:r>
            <a:endParaRPr/>
          </a:p>
        </p:txBody>
      </p:sp>
      <p:sp>
        <p:nvSpPr>
          <p:cNvPr id="1406" name="Google Shape;1406;p55"/>
          <p:cNvSpPr/>
          <p:nvPr/>
        </p:nvSpPr>
        <p:spPr>
          <a:xfrm>
            <a:off x="582388" y="6194687"/>
            <a:ext cx="1423200" cy="468600"/>
          </a:xfrm>
          <a:prstGeom prst="roundRect">
            <a:avLst>
              <a:gd fmla="val ٣٨١١٥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الياء للجر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Google Shape;1411;p56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56"/>
          <p:cNvPicPr preferRelativeResize="0"/>
          <p:nvPr/>
        </p:nvPicPr>
        <p:blipFill rotWithShape="1">
          <a:blip r:embed="rId4">
            <a:alphaModFix/>
          </a:blip>
          <a:srcRect b="6829" l="0" r="0" t="0"/>
          <a:stretch/>
        </p:blipFill>
        <p:spPr>
          <a:xfrm>
            <a:off x="4167187" y="234043"/>
            <a:ext cx="3857625" cy="638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7" name="Google Shape;1417;p57"/>
          <p:cNvPicPr preferRelativeResize="0"/>
          <p:nvPr/>
        </p:nvPicPr>
        <p:blipFill rotWithShape="1">
          <a:blip r:embed="rId3">
            <a:alphaModFix/>
          </a:blip>
          <a:srcRect b="3831" l="4460" r="4868" t="3831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57"/>
          <p:cNvSpPr/>
          <p:nvPr/>
        </p:nvSpPr>
        <p:spPr>
          <a:xfrm>
            <a:off x="8828314" y="925286"/>
            <a:ext cx="1513200" cy="4572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الْنعتْ</a:t>
            </a:r>
            <a:endParaRPr/>
          </a:p>
        </p:txBody>
      </p:sp>
      <p:sp>
        <p:nvSpPr>
          <p:cNvPr id="1419" name="Google Shape;1419;p57"/>
          <p:cNvSpPr txBox="1"/>
          <p:nvPr/>
        </p:nvSpPr>
        <p:spPr>
          <a:xfrm>
            <a:off x="1752600" y="1600200"/>
            <a:ext cx="802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هو ما يدلُ على وصْفٍ في منعوتٍ قبله لإظهار صفة من صفاته</a:t>
            </a:r>
            <a:endParaRPr/>
          </a:p>
        </p:txBody>
      </p:sp>
      <p:sp>
        <p:nvSpPr>
          <p:cNvPr id="1420" name="Google Shape;1420;p57"/>
          <p:cNvSpPr/>
          <p:nvPr/>
        </p:nvSpPr>
        <p:spPr>
          <a:xfrm>
            <a:off x="8469086" y="2525484"/>
            <a:ext cx="2231700" cy="457200"/>
          </a:xfrm>
          <a:prstGeom prst="roundRect">
            <a:avLst>
              <a:gd fmla="val ٥٠٠٠٠" name="adj"/>
            </a:avLst>
          </a:prstGeom>
          <a:solidFill>
            <a:srgbClr val="EDBCD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قاعدة نحوية</a:t>
            </a:r>
            <a:endParaRPr/>
          </a:p>
        </p:txBody>
      </p:sp>
      <p:sp>
        <p:nvSpPr>
          <p:cNvPr id="1421" name="Google Shape;1421;p57"/>
          <p:cNvSpPr txBox="1"/>
          <p:nvPr/>
        </p:nvSpPr>
        <p:spPr>
          <a:xfrm>
            <a:off x="8153399" y="3153915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النعت يأتي مفردا</a:t>
            </a:r>
            <a:endParaRPr/>
          </a:p>
        </p:txBody>
      </p:sp>
      <p:sp>
        <p:nvSpPr>
          <p:cNvPr id="1422" name="Google Shape;1422;p57"/>
          <p:cNvSpPr txBox="1"/>
          <p:nvPr/>
        </p:nvSpPr>
        <p:spPr>
          <a:xfrm>
            <a:off x="794657" y="3154623"/>
            <a:ext cx="69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 صادقْتُ زَميلًا مُخلصًا )</a:t>
            </a:r>
            <a:endParaRPr/>
          </a:p>
        </p:txBody>
      </p:sp>
      <p:sp>
        <p:nvSpPr>
          <p:cNvPr id="1423" name="Google Shape;1423;p57"/>
          <p:cNvSpPr txBox="1"/>
          <p:nvPr/>
        </p:nvSpPr>
        <p:spPr>
          <a:xfrm>
            <a:off x="8207828" y="3615580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أو جملة اسمية</a:t>
            </a:r>
            <a:endParaRPr/>
          </a:p>
        </p:txBody>
      </p:sp>
      <p:sp>
        <p:nvSpPr>
          <p:cNvPr id="1424" name="Google Shape;1424;p57"/>
          <p:cNvSpPr txBox="1"/>
          <p:nvPr/>
        </p:nvSpPr>
        <p:spPr>
          <a:xfrm>
            <a:off x="794657" y="3615579"/>
            <a:ext cx="69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 الكتاب موضوعه مفيدًا )</a:t>
            </a:r>
            <a:endParaRPr/>
          </a:p>
        </p:txBody>
      </p:sp>
      <p:sp>
        <p:nvSpPr>
          <p:cNvPr id="1425" name="Google Shape;1425;p57"/>
          <p:cNvSpPr txBox="1"/>
          <p:nvPr/>
        </p:nvSpPr>
        <p:spPr>
          <a:xfrm>
            <a:off x="8196942" y="4034951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أو جملة فعلية</a:t>
            </a:r>
            <a:endParaRPr/>
          </a:p>
        </p:txBody>
      </p:sp>
      <p:sp>
        <p:nvSpPr>
          <p:cNvPr id="1426" name="Google Shape;1426;p57"/>
          <p:cNvSpPr txBox="1"/>
          <p:nvPr/>
        </p:nvSpPr>
        <p:spPr>
          <a:xfrm>
            <a:off x="827314" y="4029045"/>
            <a:ext cx="69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 الكتاب موضوعه مفيدًا )</a:t>
            </a:r>
            <a:endParaRPr/>
          </a:p>
        </p:txBody>
      </p:sp>
      <p:sp>
        <p:nvSpPr>
          <p:cNvPr id="1427" name="Google Shape;1427;p57"/>
          <p:cNvSpPr txBox="1"/>
          <p:nvPr/>
        </p:nvSpPr>
        <p:spPr>
          <a:xfrm>
            <a:off x="8207828" y="4479308"/>
            <a:ext cx="19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أو جارا ومجرورًا</a:t>
            </a:r>
            <a:endParaRPr/>
          </a:p>
        </p:txBody>
      </p:sp>
      <p:sp>
        <p:nvSpPr>
          <p:cNvPr id="1428" name="Google Shape;1428;p57"/>
          <p:cNvSpPr txBox="1"/>
          <p:nvPr/>
        </p:nvSpPr>
        <p:spPr>
          <a:xfrm>
            <a:off x="827314" y="4496616"/>
            <a:ext cx="69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OM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 زرْتُ صديقًا منَ الكرماءِ)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نسق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